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6" r:id="rId1"/>
  </p:sldMasterIdLst>
  <p:sldIdLst>
    <p:sldId id="267" r:id="rId2"/>
    <p:sldId id="277" r:id="rId3"/>
    <p:sldId id="278" r:id="rId4"/>
    <p:sldId id="27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9E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26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87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2145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170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246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345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865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13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74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751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701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2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2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455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3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9E9B9501-9B75-47B5-90A0-73097B269200}"/>
              </a:ext>
            </a:extLst>
          </p:cNvPr>
          <p:cNvSpPr txBox="1">
            <a:spLocks/>
          </p:cNvSpPr>
          <p:nvPr/>
        </p:nvSpPr>
        <p:spPr>
          <a:xfrm>
            <a:off x="1651513" y="160755"/>
            <a:ext cx="6246254" cy="623728"/>
          </a:xfrm>
          <a:prstGeom prst="rect">
            <a:avLst/>
          </a:prstGeom>
          <a:solidFill>
            <a:srgbClr val="FFFFFF"/>
          </a:solidFill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1900" dirty="0">
                <a:solidFill>
                  <a:srgbClr val="FF0000"/>
                </a:solidFill>
              </a:rPr>
              <a:t>Patrimonio mundial, cultural y natural</a:t>
            </a:r>
            <a:endParaRPr lang="es-ES" sz="1900" dirty="0">
              <a:solidFill>
                <a:srgbClr val="FF0000"/>
              </a:solidFill>
            </a:endParaRPr>
          </a:p>
        </p:txBody>
      </p:sp>
      <p:sp>
        <p:nvSpPr>
          <p:cNvPr id="7" name="Text Box 18">
            <a:extLst>
              <a:ext uri="{FF2B5EF4-FFF2-40B4-BE49-F238E27FC236}">
                <a16:creationId xmlns:a16="http://schemas.microsoft.com/office/drawing/2014/main" id="{12B5052C-3F6D-420C-96F8-809B16156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45" y="276665"/>
            <a:ext cx="1031947" cy="522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 8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1</a:t>
            </a:r>
            <a:endParaRPr lang="es-MX" altLang="es-ES" sz="10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535818" y="1674326"/>
            <a:ext cx="3441645" cy="938719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EB7766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sz="1100" b="1" dirty="0">
                <a:latin typeface="Arial"/>
                <a:cs typeface="Arial"/>
              </a:rPr>
              <a:t>Instrucciones</a:t>
            </a:r>
            <a:r>
              <a:rPr lang="es-ES" sz="1100" dirty="0">
                <a:latin typeface="Arial"/>
                <a:cs typeface="Arial"/>
              </a:rPr>
              <a:t>: </a:t>
            </a:r>
            <a:r>
              <a:rPr lang="es-ES" sz="1100" dirty="0">
                <a:latin typeface="Arial" panose="020B0604020202020204" pitchFamily="34" charset="0"/>
                <a:ea typeface="Arial" panose="020B0604020202020204" pitchFamily="34" charset="0"/>
              </a:rPr>
              <a:t>De lectura a los 207 a 216 del Tomo 2 del libro de Mansilla y Mejía, además vaya al texto original de los tres Instrumentos internacionales para que pueda analizarlos y de respuesta a las siguientes preguntas.</a:t>
            </a:r>
            <a:endParaRPr lang="es-MX" sz="1100" dirty="0">
              <a:latin typeface="Arial"/>
              <a:cs typeface="Arial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0" y="1052564"/>
            <a:ext cx="5379007" cy="4250844"/>
          </a:xfrm>
          <a:prstGeom prst="rect">
            <a:avLst/>
          </a:prstGeom>
          <a:solidFill>
            <a:srgbClr val="FCF9E4"/>
          </a:solidFill>
          <a:ln w="28575" cmpd="sng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s-ES" sz="1100" dirty="0"/>
              <a:t> </a:t>
            </a:r>
            <a:r>
              <a:rPr lang="es-ES" sz="1100" b="1" dirty="0"/>
              <a:t>PREGUNTAS</a:t>
            </a:r>
            <a:endParaRPr lang="es-MX" sz="1100" b="1" dirty="0"/>
          </a:p>
          <a:p>
            <a:pPr>
              <a:lnSpc>
                <a:spcPct val="130000"/>
              </a:lnSpc>
            </a:pPr>
            <a:r>
              <a:rPr lang="es-ES" sz="1100" dirty="0"/>
              <a:t>1. Concepto de patrimonio cultural____________________________________ _____________________________________________________________________________________________________________________________________________</a:t>
            </a:r>
            <a:endParaRPr lang="es-MX" sz="1100" dirty="0"/>
          </a:p>
          <a:p>
            <a:pPr>
              <a:lnSpc>
                <a:spcPct val="130000"/>
              </a:lnSpc>
            </a:pPr>
            <a:r>
              <a:rPr lang="es-ES" sz="1100" dirty="0"/>
              <a:t>2. Concepto de patrimonio natural._______________________________________</a:t>
            </a:r>
            <a:endParaRPr lang="es-MX" sz="1100" dirty="0"/>
          </a:p>
          <a:p>
            <a:pPr>
              <a:lnSpc>
                <a:spcPct val="130000"/>
              </a:lnSpc>
            </a:pPr>
            <a:r>
              <a:rPr lang="es-ES" sz="1100" dirty="0"/>
              <a:t>______________________________________________________________________________________________________________________________________________</a:t>
            </a:r>
            <a:endParaRPr lang="es-MX" sz="1100" dirty="0"/>
          </a:p>
          <a:p>
            <a:pPr>
              <a:lnSpc>
                <a:spcPct val="130000"/>
              </a:lnSpc>
            </a:pPr>
            <a:r>
              <a:rPr lang="es-ES" sz="1100" dirty="0"/>
              <a:t>3. Indique los aspectos penales del Convenio de UNIDROIT____________________</a:t>
            </a:r>
            <a:endParaRPr lang="es-MX" sz="1100" dirty="0"/>
          </a:p>
          <a:p>
            <a:pPr>
              <a:lnSpc>
                <a:spcPct val="130000"/>
              </a:lnSpc>
            </a:pPr>
            <a:r>
              <a:rPr lang="es-ES" sz="1100" dirty="0"/>
              <a:t>______________________________________________________________________________________________________________________________________________</a:t>
            </a:r>
            <a:endParaRPr lang="es-MX" sz="1100" dirty="0"/>
          </a:p>
          <a:p>
            <a:pPr>
              <a:lnSpc>
                <a:spcPct val="130000"/>
              </a:lnSpc>
            </a:pPr>
            <a:r>
              <a:rPr lang="es-ES" sz="1100" dirty="0"/>
              <a:t>4. </a:t>
            </a:r>
            <a:r>
              <a:rPr lang="es-MX" sz="1100" dirty="0"/>
              <a:t>Describa brevemente el procedimiento de recuperación contenido en el Convenio de UNIDROIT___________________________________________________</a:t>
            </a:r>
          </a:p>
          <a:p>
            <a:pPr>
              <a:lnSpc>
                <a:spcPct val="130000"/>
              </a:lnSpc>
            </a:pPr>
            <a:r>
              <a:rPr lang="es-ES" sz="1100" dirty="0"/>
              <a:t>_____________________________________________________________________________________________________________________________________________________________________________________________________________________</a:t>
            </a:r>
            <a:endParaRPr lang="es-MX" sz="1100" dirty="0"/>
          </a:p>
          <a:p>
            <a:pPr>
              <a:lnSpc>
                <a:spcPct val="130000"/>
              </a:lnSpc>
            </a:pPr>
            <a:r>
              <a:rPr lang="es-ES" sz="1100" dirty="0"/>
              <a:t>5. Objeto del Convenio entre México y China en materia de Bienes Culturales.__ _____________________________________________________________________________________________________________________________________________________________________________________________________________________</a:t>
            </a:r>
            <a:endParaRPr lang="es-MX" sz="1100" dirty="0"/>
          </a:p>
        </p:txBody>
      </p:sp>
    </p:spTree>
    <p:extLst>
      <p:ext uri="{BB962C8B-B14F-4D97-AF65-F5344CB8AC3E}">
        <p14:creationId xmlns:p14="http://schemas.microsoft.com/office/powerpoint/2010/main" val="311866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3B5C3F1-5635-4B3B-BBC7-94258BCFDE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96493"/>
              </p:ext>
            </p:extLst>
          </p:nvPr>
        </p:nvGraphicFramePr>
        <p:xfrm>
          <a:off x="970926" y="2127501"/>
          <a:ext cx="6447306" cy="4621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5265">
                  <a:extLst>
                    <a:ext uri="{9D8B030D-6E8A-4147-A177-3AD203B41FA5}">
                      <a16:colId xmlns:a16="http://schemas.microsoft.com/office/drawing/2014/main" val="1148862399"/>
                    </a:ext>
                  </a:extLst>
                </a:gridCol>
                <a:gridCol w="1953139">
                  <a:extLst>
                    <a:ext uri="{9D8B030D-6E8A-4147-A177-3AD203B41FA5}">
                      <a16:colId xmlns:a16="http://schemas.microsoft.com/office/drawing/2014/main" val="1515979232"/>
                    </a:ext>
                  </a:extLst>
                </a:gridCol>
                <a:gridCol w="2348902">
                  <a:extLst>
                    <a:ext uri="{9D8B030D-6E8A-4147-A177-3AD203B41FA5}">
                      <a16:colId xmlns:a16="http://schemas.microsoft.com/office/drawing/2014/main" val="884184274"/>
                    </a:ext>
                  </a:extLst>
                </a:gridCol>
              </a:tblGrid>
              <a:tr h="1953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effectLst/>
                        </a:rPr>
                        <a:t>Aspectos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>
                          <a:effectLst/>
                        </a:rPr>
                        <a:t>Convenio de Berna</a:t>
                      </a:r>
                      <a:endParaRPr lang="es-E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Convenio de París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extLst>
                  <a:ext uri="{0D108BD9-81ED-4DB2-BD59-A6C34878D82A}">
                    <a16:rowId xmlns:a16="http://schemas.microsoft.com/office/drawing/2014/main" val="1103684570"/>
                  </a:ext>
                </a:extLst>
              </a:tr>
              <a:tr h="4074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Vigencia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tc>
                  <a:txBody>
                    <a:bodyPr/>
                    <a:lstStyle/>
                    <a:p>
                      <a:endParaRPr lang="es-E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extLst>
                  <a:ext uri="{0D108BD9-81ED-4DB2-BD59-A6C34878D82A}">
                    <a16:rowId xmlns:a16="http://schemas.microsoft.com/office/drawing/2014/main" val="494926425"/>
                  </a:ext>
                </a:extLst>
              </a:tr>
              <a:tr h="454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Objeto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extLst>
                  <a:ext uri="{0D108BD9-81ED-4DB2-BD59-A6C34878D82A}">
                    <a16:rowId xmlns:a16="http://schemas.microsoft.com/office/drawing/2014/main" val="4276567581"/>
                  </a:ext>
                </a:extLst>
              </a:tr>
              <a:tr h="839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Aspectos comunes con TLCAN en materia de Derechos de autor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tc>
                  <a:txBody>
                    <a:bodyPr/>
                    <a:lstStyle/>
                    <a:p>
                      <a:endParaRPr lang="es-E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extLst>
                  <a:ext uri="{0D108BD9-81ED-4DB2-BD59-A6C34878D82A}">
                    <a16:rowId xmlns:a16="http://schemas.microsoft.com/office/drawing/2014/main" val="564201971"/>
                  </a:ext>
                </a:extLst>
              </a:tr>
              <a:tr h="839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Diferencias con TLCAN en materia de Derechos de autor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tc>
                  <a:txBody>
                    <a:bodyPr/>
                    <a:lstStyle/>
                    <a:p>
                      <a:endParaRPr lang="es-E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extLst>
                  <a:ext uri="{0D108BD9-81ED-4DB2-BD59-A6C34878D82A}">
                    <a16:rowId xmlns:a16="http://schemas.microsoft.com/office/drawing/2014/main" val="1455923976"/>
                  </a:ext>
                </a:extLst>
              </a:tr>
              <a:tr h="8397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dirty="0">
                          <a:effectLst/>
                        </a:rPr>
                        <a:t>Aspectos comunes con el TLCAN en materia Propiedad industrial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tc>
                  <a:txBody>
                    <a:bodyPr/>
                    <a:lstStyle/>
                    <a:p>
                      <a:endParaRPr lang="es-E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>
                          <a:effectLst/>
                        </a:rPr>
                        <a:t> </a:t>
                      </a:r>
                      <a:endParaRPr lang="es-E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extLst>
                  <a:ext uri="{0D108BD9-81ED-4DB2-BD59-A6C34878D82A}">
                    <a16:rowId xmlns:a16="http://schemas.microsoft.com/office/drawing/2014/main" val="4101075694"/>
                  </a:ext>
                </a:extLst>
              </a:tr>
              <a:tr h="1044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Diferencias TLCAN en materia Propiedad industrial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133" marR="60133" marT="0" marB="0"/>
                </a:tc>
                <a:extLst>
                  <a:ext uri="{0D108BD9-81ED-4DB2-BD59-A6C34878D82A}">
                    <a16:rowId xmlns:a16="http://schemas.microsoft.com/office/drawing/2014/main" val="3884819634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89193030-2E38-4027-A833-8206C234C7DE}"/>
              </a:ext>
            </a:extLst>
          </p:cNvPr>
          <p:cNvSpPr/>
          <p:nvPr/>
        </p:nvSpPr>
        <p:spPr>
          <a:xfrm>
            <a:off x="225379" y="784483"/>
            <a:ext cx="46685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>
                <a:latin typeface="Arial" panose="020B0604020202020204" pitchFamily="34" charset="0"/>
                <a:ea typeface="Times New Roman" panose="02020603050405020304" pitchFamily="18" charset="0"/>
              </a:rPr>
              <a:t>Instrucciones: </a:t>
            </a:r>
            <a:r>
              <a:rPr lang="es-ES" sz="1100" dirty="0">
                <a:latin typeface="Arial" panose="020B0604020202020204" pitchFamily="34" charset="0"/>
                <a:ea typeface="Arial" panose="020B0604020202020204" pitchFamily="34" charset="0"/>
              </a:rPr>
              <a:t>De lectura a los 216 a 231 del Tomo 2 del libro de Mansilla y Mejía y a</a:t>
            </a:r>
            <a:r>
              <a:rPr lang="es-ES" sz="1100" dirty="0">
                <a:latin typeface="Arial" panose="020B0604020202020204" pitchFamily="34" charset="0"/>
                <a:ea typeface="Times New Roman" panose="02020603050405020304" pitchFamily="18" charset="0"/>
              </a:rPr>
              <a:t>nalice el Convenio de Berna, Convenio de París y el Tratado de Libre Comercio de América del Norte y elabore un cuadro comparativo que permita identificar las similitudes y diferencias</a:t>
            </a:r>
            <a:endParaRPr lang="es-ES" sz="11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9FF64A4-E42C-48D5-BDBD-82AC3988180E}"/>
              </a:ext>
            </a:extLst>
          </p:cNvPr>
          <p:cNvSpPr txBox="1">
            <a:spLocks/>
          </p:cNvSpPr>
          <p:nvPr/>
        </p:nvSpPr>
        <p:spPr>
          <a:xfrm>
            <a:off x="1651513" y="160755"/>
            <a:ext cx="6246254" cy="623728"/>
          </a:xfrm>
          <a:prstGeom prst="rect">
            <a:avLst/>
          </a:prstGeom>
          <a:solidFill>
            <a:srgbClr val="FFFFFF"/>
          </a:solidFill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1900" dirty="0">
                <a:solidFill>
                  <a:srgbClr val="FF0000"/>
                </a:solidFill>
              </a:rPr>
              <a:t>Propiedad Intelectual</a:t>
            </a:r>
            <a:endParaRPr lang="es-ES" sz="1900" dirty="0">
              <a:solidFill>
                <a:srgbClr val="FF0000"/>
              </a:solidFill>
            </a:endParaRPr>
          </a:p>
        </p:txBody>
      </p:sp>
      <p:sp>
        <p:nvSpPr>
          <p:cNvPr id="5" name="Text Box 18">
            <a:extLst>
              <a:ext uri="{FF2B5EF4-FFF2-40B4-BE49-F238E27FC236}">
                <a16:creationId xmlns:a16="http://schemas.microsoft.com/office/drawing/2014/main" id="{EE2B5F5B-D8FE-4B0A-BE36-6D4016674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45" y="276665"/>
            <a:ext cx="1031947" cy="522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 8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2</a:t>
            </a:r>
            <a:endParaRPr lang="es-MX" altLang="es-ES" sz="10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3CB35E12-9504-4E0F-A28B-13C61F504486}"/>
              </a:ext>
            </a:extLst>
          </p:cNvPr>
          <p:cNvCxnSpPr/>
          <p:nvPr/>
        </p:nvCxnSpPr>
        <p:spPr>
          <a:xfrm>
            <a:off x="3131389" y="4934309"/>
            <a:ext cx="1871932" cy="715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AB98FBA6-F31A-4686-8C9A-051169085C92}"/>
              </a:ext>
            </a:extLst>
          </p:cNvPr>
          <p:cNvCxnSpPr/>
          <p:nvPr/>
        </p:nvCxnSpPr>
        <p:spPr>
          <a:xfrm>
            <a:off x="3131389" y="5736566"/>
            <a:ext cx="1958196" cy="9606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3A6EE735-3A61-47D3-921D-C441E93E3750}"/>
              </a:ext>
            </a:extLst>
          </p:cNvPr>
          <p:cNvCxnSpPr/>
          <p:nvPr/>
        </p:nvCxnSpPr>
        <p:spPr>
          <a:xfrm flipH="1">
            <a:off x="5089585" y="3191774"/>
            <a:ext cx="2328647" cy="759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BE36A876-43B3-4858-B17D-12611510B07B}"/>
              </a:ext>
            </a:extLst>
          </p:cNvPr>
          <p:cNvCxnSpPr/>
          <p:nvPr/>
        </p:nvCxnSpPr>
        <p:spPr>
          <a:xfrm flipH="1">
            <a:off x="5089585" y="4037162"/>
            <a:ext cx="2328647" cy="802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819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E4778A-37DB-45FB-8A6D-30B76A4B0A4F}"/>
              </a:ext>
            </a:extLst>
          </p:cNvPr>
          <p:cNvSpPr txBox="1">
            <a:spLocks/>
          </p:cNvSpPr>
          <p:nvPr/>
        </p:nvSpPr>
        <p:spPr>
          <a:xfrm>
            <a:off x="1651513" y="160755"/>
            <a:ext cx="6246254" cy="623728"/>
          </a:xfrm>
          <a:prstGeom prst="rect">
            <a:avLst/>
          </a:prstGeom>
          <a:solidFill>
            <a:srgbClr val="FFFFFF"/>
          </a:solidFill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1900" dirty="0">
                <a:solidFill>
                  <a:srgbClr val="FF0000"/>
                </a:solidFill>
              </a:rPr>
              <a:t>Protección al medio ambiente: Resumen 1</a:t>
            </a:r>
            <a:endParaRPr lang="es-ES" sz="1900" dirty="0">
              <a:solidFill>
                <a:srgbClr val="FF0000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71485C3-E8DB-4CEE-BEFE-5B00A0234F9C}"/>
              </a:ext>
            </a:extLst>
          </p:cNvPr>
          <p:cNvSpPr txBox="1"/>
          <p:nvPr/>
        </p:nvSpPr>
        <p:spPr>
          <a:xfrm>
            <a:off x="672860" y="1423358"/>
            <a:ext cx="810883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El medio ambiente es....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s-MX" dirty="0"/>
              <a:t>Responsabilidad implica......_________________________________________</a:t>
            </a:r>
          </a:p>
          <a:p>
            <a:r>
              <a:rPr lang="es-MX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s-ES" dirty="0"/>
          </a:p>
        </p:txBody>
      </p:sp>
      <p:sp>
        <p:nvSpPr>
          <p:cNvPr id="4" name="Text Box 18">
            <a:extLst>
              <a:ext uri="{FF2B5EF4-FFF2-40B4-BE49-F238E27FC236}">
                <a16:creationId xmlns:a16="http://schemas.microsoft.com/office/drawing/2014/main" id="{B1A954C9-3CF9-4771-8A40-9F5F274815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8645" y="276665"/>
            <a:ext cx="1031947" cy="5220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51435" tIns="25718" rIns="51435" bIns="25718" numCol="1" anchor="t" anchorCtr="0" compatLnSpc="1">
            <a:prstTxWarp prst="textNoShape">
              <a:avLst/>
            </a:prstTxWarp>
          </a:bodyPr>
          <a:lstStyle/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UNIDAD  8</a:t>
            </a:r>
          </a:p>
          <a:p>
            <a:pPr algn="ctr" defTabSz="5143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ES" sz="1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3</a:t>
            </a:r>
            <a:endParaRPr lang="es-MX" altLang="es-ES" sz="1000" dirty="0">
              <a:solidFill>
                <a:srgbClr val="7030A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45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E4778A-37DB-45FB-8A6D-30B76A4B0A4F}"/>
              </a:ext>
            </a:extLst>
          </p:cNvPr>
          <p:cNvSpPr txBox="1">
            <a:spLocks/>
          </p:cNvSpPr>
          <p:nvPr/>
        </p:nvSpPr>
        <p:spPr>
          <a:xfrm>
            <a:off x="1651513" y="160755"/>
            <a:ext cx="6246254" cy="623728"/>
          </a:xfrm>
          <a:prstGeom prst="rect">
            <a:avLst/>
          </a:prstGeom>
          <a:solidFill>
            <a:srgbClr val="FFFFFF"/>
          </a:solidFill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sz="1900" dirty="0">
                <a:solidFill>
                  <a:srgbClr val="FF0000"/>
                </a:solidFill>
              </a:rPr>
              <a:t>Protección al medio ambiente: Resumen 2</a:t>
            </a:r>
            <a:endParaRPr lang="es-ES" sz="1900" dirty="0">
              <a:solidFill>
                <a:srgbClr val="FF0000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71485C3-E8DB-4CEE-BEFE-5B00A0234F9C}"/>
              </a:ext>
            </a:extLst>
          </p:cNvPr>
          <p:cNvSpPr txBox="1"/>
          <p:nvPr/>
        </p:nvSpPr>
        <p:spPr>
          <a:xfrm>
            <a:off x="672860" y="1423358"/>
            <a:ext cx="810883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La reparación del daño consiste en.....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El proyecto de Convención y México___________________________________</a:t>
            </a:r>
          </a:p>
          <a:p>
            <a:r>
              <a:rPr lang="es-MX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______________________________________________________________________________________________________________________________________________________________________________________________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67002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862</TotalTime>
  <Words>163</Words>
  <Application>Microsoft Office PowerPoint</Application>
  <PresentationFormat>Presentación en pantalla (4:3)</PresentationFormat>
  <Paragraphs>53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Autor</dc:creator>
  <cp:lastModifiedBy>Autor</cp:lastModifiedBy>
  <cp:revision>63</cp:revision>
  <dcterms:created xsi:type="dcterms:W3CDTF">2018-05-23T05:34:50Z</dcterms:created>
  <dcterms:modified xsi:type="dcterms:W3CDTF">2018-06-06T01:39:08Z</dcterms:modified>
</cp:coreProperties>
</file>